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3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4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5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58" r:id="rId3"/>
    <p:sldId id="269" r:id="rId4"/>
    <p:sldId id="282" r:id="rId5"/>
    <p:sldId id="278" r:id="rId6"/>
    <p:sldId id="279" r:id="rId7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1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ysis\Documents\Jasons%20work%20stuff\Pan%20genome%20paper%20top%20copy\Pan%20geneome%20and%20expression\Lemna%20qua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Book1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Book1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Book1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Book1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B-4C7E-9AD1-945903EF9A1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B-4C7E-9AD1-945903EF9A1E}"/>
              </c:ext>
            </c:extLst>
          </c:dPt>
          <c:val>
            <c:numRef>
              <c:f>Sheet1!$Q$19:$S$19</c:f>
              <c:numCache>
                <c:formatCode>General</c:formatCode>
                <c:ptCount val="3"/>
                <c:pt idx="0">
                  <c:v>0</c:v>
                </c:pt>
                <c:pt idx="1">
                  <c:v>90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0B-4C7E-9AD1-945903EF9A1E}"/>
            </c:ext>
          </c:extLst>
        </c:ser>
        <c:ser>
          <c:idx val="1"/>
          <c:order val="1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Sheet1!$Q$20:$S$20</c:f>
              <c:numCache>
                <c:formatCode>General</c:formatCode>
                <c:ptCount val="3"/>
                <c:pt idx="0">
                  <c:v>3</c:v>
                </c:pt>
                <c:pt idx="1">
                  <c:v>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0B-4C7E-9AD1-945903EF9A1E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Sheet1!$Q$21:$S$21</c:f>
              <c:numCache>
                <c:formatCode>General</c:formatCode>
                <c:ptCount val="3"/>
                <c:pt idx="0">
                  <c:v>97</c:v>
                </c:pt>
                <c:pt idx="1">
                  <c:v>1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0B-4C7E-9AD1-945903EF9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8114207"/>
        <c:axId val="1418104639"/>
      </c:barChart>
      <c:catAx>
        <c:axId val="141811420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104639"/>
        <c:crosses val="autoZero"/>
        <c:auto val="1"/>
        <c:lblAlgn val="ctr"/>
        <c:lblOffset val="100"/>
        <c:noMultiLvlLbl val="0"/>
      </c:catAx>
      <c:valAx>
        <c:axId val="141810463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114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Sheet1!$G$9:$W$9</cx:f>
        <cx:lvl ptCount="17" formatCode="General">
          <cx:pt idx="0">0.02564102564102564</cx:pt>
          <cx:pt idx="1">0.021367521367521368</cx:pt>
          <cx:pt idx="2">0.049145299145299144</cx:pt>
          <cx:pt idx="3">0.029914529914529916</cx:pt>
          <cx:pt idx="4">0.0405982905982906</cx:pt>
          <cx:pt idx="5">0.017094017094017096</cx:pt>
          <cx:pt idx="6">0.019230769230769232</cx:pt>
          <cx:pt idx="7">0.029914529914529916</cx:pt>
          <cx:pt idx="8">0.0405982905982906</cx:pt>
          <cx:pt idx="9">0.023504273504273504</cx:pt>
          <cx:pt idx="10">0.038461538461538464</cx:pt>
          <cx:pt idx="11">0.019230769230769232</cx:pt>
          <cx:pt idx="12">0.038461538461538464</cx:pt>
          <cx:pt idx="13">0.032051282051282048</cx:pt>
          <cx:pt idx="14">0.032051282051282048</cx:pt>
          <cx:pt idx="15">0.023504273504273504</cx:pt>
          <cx:pt idx="16">0.032051282051282048</cx:pt>
        </cx:lvl>
      </cx:numDim>
    </cx:data>
  </cx:chartData>
  <cx:chart>
    <cx:plotArea>
      <cx:plotAreaRegion>
        <cx:series layoutId="boxWhisker" uniqueId="{53C2B4D6-3238-46AC-AF6E-A5789D250263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0.060000000000000012"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Sheet1!$G$10:$W$10</cx:f>
        <cx:lvl ptCount="17" formatCode="General">
          <cx:pt idx="0">0.018018018018018018</cx:pt>
          <cx:pt idx="1">0.006006006006006006</cx:pt>
          <cx:pt idx="2">0.012012012012012012</cx:pt>
          <cx:pt idx="3">0.018018018018018018</cx:pt>
          <cx:pt idx="4">0.012012012012012012</cx:pt>
          <cx:pt idx="5">0.003003003003003003</cx:pt>
          <cx:pt idx="6">0.012012012012012012</cx:pt>
          <cx:pt idx="7">0.015015015015015015</cx:pt>
          <cx:pt idx="8">0.0090090090090090089</cx:pt>
          <cx:pt idx="9">0.018018018018018018</cx:pt>
          <cx:pt idx="10">0.012012012012012012</cx:pt>
          <cx:pt idx="11">0.018018018018018018</cx:pt>
          <cx:pt idx="12">0.015015015015015015</cx:pt>
          <cx:pt idx="13">0.021021021021021023</cx:pt>
          <cx:pt idx="14">0.021021021021021023</cx:pt>
          <cx:pt idx="15">0.006006006006006006</cx:pt>
          <cx:pt idx="16">0.015015015015015015</cx:pt>
        </cx:lvl>
      </cx:numDim>
    </cx:data>
  </cx:chartData>
  <cx:chart>
    <cx:plotArea>
      <cx:plotAreaRegion>
        <cx:series layoutId="boxWhisker" uniqueId="{97DBBF6D-F08C-4D51-99F6-838846F0A833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0.060000000000000012"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Sheet1!$H$11:$X$11</cx:f>
        <cx:lvl ptCount="17" formatCode="General">
          <cx:pt idx="0">0</cx:pt>
          <cx:pt idx="1">0</cx:pt>
          <cx:pt idx="2">0</cx:pt>
          <cx:pt idx="3">0.0022026431718061676</cx:pt>
          <cx:pt idx="4">0.024229074889867842</cx:pt>
          <cx:pt idx="5">0.059471365638766517</cx:pt>
          <cx:pt idx="6">0.0044052863436123352</cx:pt>
          <cx:pt idx="7">0.025330396475770924</cx:pt>
          <cx:pt idx="8">0.0011013215859030838</cx:pt>
          <cx:pt idx="9">0.0011013215859030838</cx:pt>
          <cx:pt idx="10">0.0033039647577092512</cx:pt>
          <cx:pt idx="11">0.035242290748898682</cx:pt>
          <cx:pt idx="12">0.0088105726872246704</cx:pt>
          <cx:pt idx="13">0.0088105726872246704</cx:pt>
          <cx:pt idx="14">0.0033039647577092512</cx:pt>
          <cx:pt idx="15">0.011013215859030838</cx:pt>
        </cx:lvl>
      </cx:numDim>
    </cx:data>
  </cx:chartData>
  <cx:chart>
    <cx:plotArea>
      <cx:plotAreaRegion>
        <cx:series layoutId="boxWhisker" uniqueId="{64CBDE08-C7CB-404E-B5B0-7EC0CD76A62D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0.060000000000000012"/>
        <cx:majorGridlines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Sheet1!$G$12:$W$12</cx:f>
        <cx:lvl ptCount="17" formatCode="General">
          <cx:pt idx="0">0.005235602094240838</cx:pt>
          <cx:pt idx="1">0</cx:pt>
          <cx:pt idx="2">0</cx:pt>
          <cx:pt idx="3">0</cx:pt>
          <cx:pt idx="4">0</cx:pt>
          <cx:pt idx="5">0</cx:pt>
          <cx:pt idx="6">0</cx:pt>
          <cx:pt idx="7">0.005235602094240838</cx:pt>
          <cx:pt idx="8">0</cx:pt>
          <cx:pt idx="9">0</cx:pt>
          <cx:pt idx="10">0</cx:pt>
          <cx:pt idx="11">0</cx:pt>
          <cx:pt idx="12">0</cx:pt>
          <cx:pt idx="13">0</cx:pt>
          <cx:pt idx="14">0</cx:pt>
          <cx:pt idx="15">0</cx:pt>
          <cx:pt idx="16">0</cx:pt>
        </cx:lvl>
      </cx:numDim>
    </cx:data>
  </cx:chartData>
  <cx:chart>
    <cx:plotArea>
      <cx:plotAreaRegion>
        <cx:series layoutId="boxWhisker" uniqueId="{0C936DA5-CE87-4005-8943-4D6084E1879D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0.060000000000000012"/>
        <cx:majorGridlines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 dir="row">Sheet1!$G$13:$W$13</cx:f>
        <cx:lvl ptCount="17" formatCode="General">
          <cx:pt idx="0">0.0061037639877924718</cx:pt>
          <cx:pt idx="1">0.0071210579857578843</cx:pt>
          <cx:pt idx="2">0.0071210579857578843</cx:pt>
          <cx:pt idx="3">0.0040691759918616479</cx:pt>
          <cx:pt idx="4">0.0050864699898270603</cx:pt>
          <cx:pt idx="5">0.0071210579857578843</cx:pt>
          <cx:pt idx="6">0.0030518819938962359</cx:pt>
          <cx:pt idx="7">0.011190233977619531</cx:pt>
          <cx:pt idx="8">0.0050864699898270603</cx:pt>
          <cx:pt idx="9">0.0061037639877924718</cx:pt>
          <cx:pt idx="10">0.0091556459816887082</cx:pt>
          <cx:pt idx="11">0.0061037639877924718</cx:pt>
          <cx:pt idx="12">0.0071210579857578843</cx:pt>
          <cx:pt idx="13">0.0071210579857578843</cx:pt>
          <cx:pt idx="14">0.0071210579857578843</cx:pt>
          <cx:pt idx="15">0.0061037639877924718</cx:pt>
          <cx:pt idx="16">0.0050864699898270603</cx:pt>
        </cx:lvl>
      </cx:numDim>
    </cx:data>
  </cx:chartData>
  <cx:chart>
    <cx:plotArea>
      <cx:plotAreaRegion>
        <cx:series layoutId="boxWhisker" uniqueId="{6FAFD448-F087-46ED-BCB7-0BDA5928DF6B}"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0.060000000000000012"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49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2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7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75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5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9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91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94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97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5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3B50-933E-4804-B930-C7DDEB6FB89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E4397-F938-4D3B-83F7-9B0B6DC212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3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tiff"/><Relationship Id="rId18" Type="http://schemas.openxmlformats.org/officeDocument/2006/relationships/image" Target="../media/image2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17" Type="http://schemas.openxmlformats.org/officeDocument/2006/relationships/image" Target="../media/image19.tiff"/><Relationship Id="rId2" Type="http://schemas.openxmlformats.org/officeDocument/2006/relationships/image" Target="../media/image4.tiff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5" Type="http://schemas.openxmlformats.org/officeDocument/2006/relationships/image" Target="../media/image1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4/relationships/chartEx" Target="../charts/chartEx4.xml"/><Relationship Id="rId3" Type="http://schemas.openxmlformats.org/officeDocument/2006/relationships/image" Target="../media/image410.png"/><Relationship Id="rId7" Type="http://schemas.openxmlformats.org/officeDocument/2006/relationships/image" Target="../media/image4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6" Type="http://schemas.microsoft.com/office/2014/relationships/chartEx" Target="../charts/chartEx3.xml"/><Relationship Id="rId11" Type="http://schemas.openxmlformats.org/officeDocument/2006/relationships/image" Target="../media/image450.png"/><Relationship Id="rId5" Type="http://schemas.openxmlformats.org/officeDocument/2006/relationships/image" Target="../media/image420.png"/><Relationship Id="rId10" Type="http://schemas.microsoft.com/office/2014/relationships/chartEx" Target="../charts/chartEx5.xml"/><Relationship Id="rId4" Type="http://schemas.microsoft.com/office/2014/relationships/chartEx" Target="../charts/chartEx2.xml"/><Relationship Id="rId9" Type="http://schemas.openxmlformats.org/officeDocument/2006/relationships/image" Target="../media/image4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oria1_VIS.JPG">
            <a:extLst>
              <a:ext uri="{FF2B5EF4-FFF2-40B4-BE49-F238E27FC236}">
                <a16:creationId xmlns:a16="http://schemas.microsoft.com/office/drawing/2014/main" id="{760D1CD2-9DE4-4C36-A45E-EACB6FE1F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6789" y="1139109"/>
            <a:ext cx="3639921" cy="1947579"/>
          </a:xfrm>
          <a:prstGeom prst="rect">
            <a:avLst/>
          </a:prstGeom>
        </p:spPr>
      </p:pic>
      <p:pic>
        <p:nvPicPr>
          <p:cNvPr id="5" name="Picture 4" descr="Septoria1_CC.JPG">
            <a:extLst>
              <a:ext uri="{FF2B5EF4-FFF2-40B4-BE49-F238E27FC236}">
                <a16:creationId xmlns:a16="http://schemas.microsoft.com/office/drawing/2014/main" id="{51F510D4-AD84-4D3D-900D-EF9AEEEB0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9548" y="1149260"/>
            <a:ext cx="3659942" cy="1947579"/>
          </a:xfrm>
          <a:prstGeom prst="rect">
            <a:avLst/>
          </a:prstGeom>
        </p:spPr>
      </p:pic>
      <p:pic>
        <p:nvPicPr>
          <p:cNvPr id="6" name="Picture 5" descr="Septoria1_pathway.JPG">
            <a:extLst>
              <a:ext uri="{FF2B5EF4-FFF2-40B4-BE49-F238E27FC236}">
                <a16:creationId xmlns:a16="http://schemas.microsoft.com/office/drawing/2014/main" id="{37B9A4B9-4F4B-4574-BF77-D3E6543B0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" y="4797244"/>
            <a:ext cx="6329769" cy="1631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67EFB3-629E-435F-87EE-93EDF37BC8C2}"/>
              </a:ext>
            </a:extLst>
          </p:cNvPr>
          <p:cNvSpPr txBox="1"/>
          <p:nvPr/>
        </p:nvSpPr>
        <p:spPr>
          <a:xfrm>
            <a:off x="114688" y="5145018"/>
            <a:ext cx="69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Image import from 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C07B7-8914-4B44-85EE-EBBF9D8678C4}"/>
              </a:ext>
            </a:extLst>
          </p:cNvPr>
          <p:cNvSpPr txBox="1"/>
          <p:nvPr/>
        </p:nvSpPr>
        <p:spPr>
          <a:xfrm>
            <a:off x="1354623" y="4209031"/>
            <a:ext cx="87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Thresholding after converting to grayscale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540E5-9ECE-4179-8756-22CAC370B491}"/>
              </a:ext>
            </a:extLst>
          </p:cNvPr>
          <p:cNvSpPr txBox="1"/>
          <p:nvPr/>
        </p:nvSpPr>
        <p:spPr>
          <a:xfrm>
            <a:off x="1742181" y="5739034"/>
            <a:ext cx="1232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Apply a leaf vs background colour-based classification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6DA5D-4286-45DA-8667-503571ACA69C}"/>
              </a:ext>
            </a:extLst>
          </p:cNvPr>
          <p:cNvSpPr txBox="1"/>
          <p:nvPr/>
        </p:nvSpPr>
        <p:spPr>
          <a:xfrm>
            <a:off x="3894569" y="4790109"/>
            <a:ext cx="78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Leaves segmented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630DF-3EF4-473B-9482-1773A34009F9}"/>
              </a:ext>
            </a:extLst>
          </p:cNvPr>
          <p:cNvSpPr txBox="1"/>
          <p:nvPr/>
        </p:nvSpPr>
        <p:spPr>
          <a:xfrm>
            <a:off x="2967686" y="5424745"/>
            <a:ext cx="12172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Pathways combined to define leaf pixels and filters applied to fill in gaps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38AF8-C442-4EE7-85E9-F733DD5FA648}"/>
              </a:ext>
            </a:extLst>
          </p:cNvPr>
          <p:cNvSpPr txBox="1"/>
          <p:nvPr/>
        </p:nvSpPr>
        <p:spPr>
          <a:xfrm>
            <a:off x="4766217" y="4790870"/>
            <a:ext cx="131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 size cut-off applied to remove artefacts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FB133-DFEB-4C0F-A11D-FA67BD7BBEF4}"/>
              </a:ext>
            </a:extLst>
          </p:cNvPr>
          <p:cNvSpPr txBox="1"/>
          <p:nvPr/>
        </p:nvSpPr>
        <p:spPr>
          <a:xfrm>
            <a:off x="4199842" y="5855632"/>
            <a:ext cx="147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A customized, colour-based, classification applied to determine the proportion of chlorotic and necrotic  tissue for each leaf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0D8C1-C65E-4C99-A37A-3585AC4556D0}"/>
              </a:ext>
            </a:extLst>
          </p:cNvPr>
          <p:cNvSpPr txBox="1"/>
          <p:nvPr/>
        </p:nvSpPr>
        <p:spPr>
          <a:xfrm>
            <a:off x="5771143" y="5210830"/>
            <a:ext cx="1086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Leaf co-ordinates and disease scores exported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F101B-5F93-4257-94B1-3B687D4F6796}"/>
              </a:ext>
            </a:extLst>
          </p:cNvPr>
          <p:cNvSpPr txBox="1"/>
          <p:nvPr/>
        </p:nvSpPr>
        <p:spPr>
          <a:xfrm>
            <a:off x="266907" y="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7F7C7-9539-4AC7-B19B-1B7330C66B08}"/>
              </a:ext>
            </a:extLst>
          </p:cNvPr>
          <p:cNvSpPr txBox="1"/>
          <p:nvPr/>
        </p:nvSpPr>
        <p:spPr>
          <a:xfrm>
            <a:off x="2462893" y="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09F248-D04B-4752-96E1-E6F0DFFD3DF8}"/>
              </a:ext>
            </a:extLst>
          </p:cNvPr>
          <p:cNvSpPr txBox="1"/>
          <p:nvPr/>
        </p:nvSpPr>
        <p:spPr>
          <a:xfrm>
            <a:off x="266907" y="427434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B75D1-1475-4090-9FE2-0322B305741A}"/>
              </a:ext>
            </a:extLst>
          </p:cNvPr>
          <p:cNvSpPr txBox="1"/>
          <p:nvPr/>
        </p:nvSpPr>
        <p:spPr>
          <a:xfrm>
            <a:off x="204505" y="7006878"/>
            <a:ext cx="6395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Supplementary Figure 1. </a:t>
            </a:r>
            <a:r>
              <a:rPr lang="en-GB" sz="1200" dirty="0"/>
              <a:t>Panel A, a representative RGB image of an assay plate after pre-processing. 1,2 and 3 represent three cultivars with varying levels of resistance to infection by a single fungal isolate. Images were taken at 21 dpi Panel B, a false-colour representation of the same image after the leaves have been segmented and a colour-classification applied (green = healthy, yellow = chlorotic, grey = necrotic). Panel C, example of the final processed data indicating the total % leaf areas with no symptoms (green), </a:t>
            </a:r>
            <a:r>
              <a:rPr lang="en-GB" sz="1200" dirty="0" err="1"/>
              <a:t>chorotic</a:t>
            </a:r>
            <a:r>
              <a:rPr lang="en-GB" sz="1200" dirty="0"/>
              <a:t> symptoms (yellow) or necrotic symptoms (grey). D, A graphical depiction of the </a:t>
            </a:r>
            <a:r>
              <a:rPr lang="en-GB" sz="1200" dirty="0" err="1"/>
              <a:t>LemnaGrid</a:t>
            </a:r>
            <a:r>
              <a:rPr lang="en-GB" sz="1200" dirty="0"/>
              <a:t> image analysis pathway with key steps annotated.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1934E6-1A1A-4D54-BB7C-765C6C9EF637}"/>
              </a:ext>
            </a:extLst>
          </p:cNvPr>
          <p:cNvSpPr/>
          <p:nvPr/>
        </p:nvSpPr>
        <p:spPr>
          <a:xfrm>
            <a:off x="4694292" y="3018066"/>
            <a:ext cx="251669" cy="25167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202EAD-6FEB-43E2-83A9-E81F42F9B023}"/>
              </a:ext>
            </a:extLst>
          </p:cNvPr>
          <p:cNvSpPr/>
          <p:nvPr/>
        </p:nvSpPr>
        <p:spPr>
          <a:xfrm>
            <a:off x="4694292" y="3338233"/>
            <a:ext cx="251669" cy="2516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94FFC5-DC7D-43DC-A12E-C83FA23E44D7}"/>
              </a:ext>
            </a:extLst>
          </p:cNvPr>
          <p:cNvSpPr/>
          <p:nvPr/>
        </p:nvSpPr>
        <p:spPr>
          <a:xfrm>
            <a:off x="4701317" y="3658606"/>
            <a:ext cx="251669" cy="2516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56155-7859-48D4-A80A-A95A17EFA548}"/>
              </a:ext>
            </a:extLst>
          </p:cNvPr>
          <p:cNvSpPr txBox="1"/>
          <p:nvPr/>
        </p:nvSpPr>
        <p:spPr>
          <a:xfrm>
            <a:off x="4964137" y="2959235"/>
            <a:ext cx="7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Healthy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334EEF-DDCC-4A2F-AF41-FE64A0DB0867}"/>
              </a:ext>
            </a:extLst>
          </p:cNvPr>
          <p:cNvSpPr txBox="1"/>
          <p:nvPr/>
        </p:nvSpPr>
        <p:spPr>
          <a:xfrm>
            <a:off x="4947359" y="3317822"/>
            <a:ext cx="1636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Chlorotic symptoms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67E9-AE1C-4F7B-B140-843DCA424658}"/>
              </a:ext>
            </a:extLst>
          </p:cNvPr>
          <p:cNvSpPr txBox="1"/>
          <p:nvPr/>
        </p:nvSpPr>
        <p:spPr>
          <a:xfrm>
            <a:off x="4976213" y="3599775"/>
            <a:ext cx="1589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Necrotic symptoms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18336-8664-4042-BFE5-276005751C6D}"/>
              </a:ext>
            </a:extLst>
          </p:cNvPr>
          <p:cNvSpPr/>
          <p:nvPr/>
        </p:nvSpPr>
        <p:spPr>
          <a:xfrm>
            <a:off x="371785" y="292938"/>
            <a:ext cx="1947579" cy="12303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62949B-4CDB-49E9-A9F7-7FFD9845BE33}"/>
              </a:ext>
            </a:extLst>
          </p:cNvPr>
          <p:cNvSpPr/>
          <p:nvPr/>
        </p:nvSpPr>
        <p:spPr>
          <a:xfrm>
            <a:off x="371784" y="1535623"/>
            <a:ext cx="1947579" cy="12303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38FB6A-9B37-408F-970D-5C174669BE0A}"/>
              </a:ext>
            </a:extLst>
          </p:cNvPr>
          <p:cNvSpPr/>
          <p:nvPr/>
        </p:nvSpPr>
        <p:spPr>
          <a:xfrm>
            <a:off x="2489620" y="1535623"/>
            <a:ext cx="1947579" cy="12303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A247E2-AE01-4820-ABD7-D257A50FAE63}"/>
              </a:ext>
            </a:extLst>
          </p:cNvPr>
          <p:cNvSpPr/>
          <p:nvPr/>
        </p:nvSpPr>
        <p:spPr>
          <a:xfrm>
            <a:off x="2493328" y="292938"/>
            <a:ext cx="1947579" cy="12303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C04AA2-FB24-4547-8585-25EA273637D1}"/>
              </a:ext>
            </a:extLst>
          </p:cNvPr>
          <p:cNvSpPr/>
          <p:nvPr/>
        </p:nvSpPr>
        <p:spPr>
          <a:xfrm>
            <a:off x="2488221" y="2760675"/>
            <a:ext cx="1947579" cy="12947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BC02A6-E0A1-4B3A-A0B0-9C9521EFE3A8}"/>
              </a:ext>
            </a:extLst>
          </p:cNvPr>
          <p:cNvSpPr/>
          <p:nvPr/>
        </p:nvSpPr>
        <p:spPr>
          <a:xfrm>
            <a:off x="370386" y="2760676"/>
            <a:ext cx="1947579" cy="12947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083DE3-4340-478E-9CC9-C90824A7F886}"/>
              </a:ext>
            </a:extLst>
          </p:cNvPr>
          <p:cNvSpPr txBox="1"/>
          <p:nvPr/>
        </p:nvSpPr>
        <p:spPr>
          <a:xfrm>
            <a:off x="370386" y="12047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D7DE8-901D-428D-A91F-C5997618D4F9}"/>
              </a:ext>
            </a:extLst>
          </p:cNvPr>
          <p:cNvSpPr txBox="1"/>
          <p:nvPr/>
        </p:nvSpPr>
        <p:spPr>
          <a:xfrm>
            <a:off x="2485784" y="2473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DC94E3-98F8-4B8A-8A43-6A77A2C11F71}"/>
              </a:ext>
            </a:extLst>
          </p:cNvPr>
          <p:cNvSpPr txBox="1"/>
          <p:nvPr/>
        </p:nvSpPr>
        <p:spPr>
          <a:xfrm>
            <a:off x="370386" y="2473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DB231F-26A8-4187-9BB1-56D160186124}"/>
              </a:ext>
            </a:extLst>
          </p:cNvPr>
          <p:cNvSpPr txBox="1"/>
          <p:nvPr/>
        </p:nvSpPr>
        <p:spPr>
          <a:xfrm>
            <a:off x="2488221" y="12047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2B5B0-4E74-48A9-B01F-E1DEACB8452C}"/>
              </a:ext>
            </a:extLst>
          </p:cNvPr>
          <p:cNvSpPr txBox="1"/>
          <p:nvPr/>
        </p:nvSpPr>
        <p:spPr>
          <a:xfrm>
            <a:off x="370386" y="3754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901D0B-97D5-40C1-BD16-06DACF23710F}"/>
              </a:ext>
            </a:extLst>
          </p:cNvPr>
          <p:cNvSpPr txBox="1"/>
          <p:nvPr/>
        </p:nvSpPr>
        <p:spPr>
          <a:xfrm>
            <a:off x="2472970" y="37617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AC059F29-708E-434B-BAFD-5C38F22F0302}"/>
              </a:ext>
            </a:extLst>
          </p:cNvPr>
          <p:cNvGraphicFramePr>
            <a:graphicFrameLocks/>
          </p:cNvGraphicFramePr>
          <p:nvPr/>
        </p:nvGraphicFramePr>
        <p:xfrm>
          <a:off x="4627060" y="280677"/>
          <a:ext cx="2006158" cy="256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9F15A7D-7220-40D8-9474-94404B36924E}"/>
              </a:ext>
            </a:extLst>
          </p:cNvPr>
          <p:cNvSpPr txBox="1"/>
          <p:nvPr/>
        </p:nvSpPr>
        <p:spPr>
          <a:xfrm>
            <a:off x="4495212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F7C3A-8695-4AF7-A7D9-79F13C3525F3}"/>
              </a:ext>
            </a:extLst>
          </p:cNvPr>
          <p:cNvSpPr txBox="1"/>
          <p:nvPr/>
        </p:nvSpPr>
        <p:spPr>
          <a:xfrm>
            <a:off x="4508036" y="124992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8438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E165C-383E-1DD6-0570-13EF4A1BB513}"/>
              </a:ext>
            </a:extLst>
          </p:cNvPr>
          <p:cNvSpPr txBox="1"/>
          <p:nvPr/>
        </p:nvSpPr>
        <p:spPr>
          <a:xfrm>
            <a:off x="209550" y="8566613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Supplementary Figure 2. Gene presence / absence polymorphism across the remaining chromosomes of</a:t>
            </a:r>
          </a:p>
          <a:p>
            <a:r>
              <a:rPr lang="en-GB" sz="1200" dirty="0"/>
              <a:t>reference strain IPO323. Chromosomes 2-13 represent core whilst 16-21 are accessory..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B24AC2-7AB1-AB3F-F482-9D97ABF45F0F}"/>
              </a:ext>
            </a:extLst>
          </p:cNvPr>
          <p:cNvGrpSpPr/>
          <p:nvPr/>
        </p:nvGrpSpPr>
        <p:grpSpPr>
          <a:xfrm>
            <a:off x="209550" y="93198"/>
            <a:ext cx="6457468" cy="8189570"/>
            <a:chOff x="209550" y="220523"/>
            <a:chExt cx="6914116" cy="8189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4DA459-C587-9183-3952-7F8276B88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" y="220523"/>
              <a:ext cx="2283672" cy="110912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336797-37E1-AB73-3755-076DFFADA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32" y="1394003"/>
              <a:ext cx="2283672" cy="110912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30E9E6B-AE11-2E80-D6E1-CCCACF4F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33" y="2567484"/>
              <a:ext cx="2283674" cy="110912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2A2D827-317B-DA15-B6F1-62D355CA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1" y="3740966"/>
              <a:ext cx="2298554" cy="111635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E2D28BB-0FCF-E7C1-2820-F426CFABA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33" y="4925071"/>
              <a:ext cx="2298556" cy="111635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E4E5416-378A-2C5F-541B-44F7E864E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32" y="6087899"/>
              <a:ext cx="2298557" cy="111635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4FF81B2-2523-31E6-423D-DE7B785E0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32" y="7289887"/>
              <a:ext cx="2298560" cy="111635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E2F59F4-F3BE-0105-D7D4-2CC8AD8E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71" y="239573"/>
              <a:ext cx="2283672" cy="110912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0BE4675-9944-BF8C-AE47-FBB227901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989" y="1394224"/>
              <a:ext cx="2298556" cy="111635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961F8BC-9559-1038-B98E-4C6DED90D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873" y="2567484"/>
              <a:ext cx="2283672" cy="110912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A4DA77E-B7D1-C294-A6DA-AFA25183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823" y="3749285"/>
              <a:ext cx="2298556" cy="111635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48B8493-5919-3E4A-376E-695A252A9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521" y="4938316"/>
              <a:ext cx="2271287" cy="110311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5EBFD39-C785-320E-1DB0-DE5200B6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347" y="6114103"/>
              <a:ext cx="2269271" cy="110213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1064D1E-693B-195C-9FC0-B9B6C4A01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571" y="7307961"/>
              <a:ext cx="2269269" cy="110213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B7FC158-6392-8EB0-0C30-BA3333984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392" y="243047"/>
              <a:ext cx="2276519" cy="1105653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0E68919-B8DA-3AF7-3D75-119F4332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494" y="1424643"/>
              <a:ext cx="2235418" cy="108569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7774114-CF40-48F2-A7B9-FF1C194CA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145" y="2586278"/>
              <a:ext cx="2276521" cy="110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94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86FB1F0-2AC7-4871-ADDA-6BC2C0CE9D1A}"/>
              </a:ext>
            </a:extLst>
          </p:cNvPr>
          <p:cNvGrpSpPr/>
          <p:nvPr/>
        </p:nvGrpSpPr>
        <p:grpSpPr>
          <a:xfrm>
            <a:off x="3433907" y="1025988"/>
            <a:ext cx="3290279" cy="2335977"/>
            <a:chOff x="277245" y="3990587"/>
            <a:chExt cx="3785222" cy="32703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4C6DF5-7027-4235-85B5-C52B773E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99297" y="4467129"/>
              <a:ext cx="2837157" cy="18840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6626A4-8F2C-44AC-BD34-7B96805F1CF7}"/>
                </a:ext>
              </a:extLst>
            </p:cNvPr>
            <p:cNvSpPr txBox="1"/>
            <p:nvPr/>
          </p:nvSpPr>
          <p:spPr>
            <a:xfrm>
              <a:off x="866775" y="6827745"/>
              <a:ext cx="1062318" cy="43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CV6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102533-3234-4AFD-AFBA-592CE2A3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01852" y="4467129"/>
              <a:ext cx="2837157" cy="188407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DCE03E-795E-4E77-ADD8-CB7034A792ED}"/>
                </a:ext>
              </a:extLst>
            </p:cNvPr>
            <p:cNvSpPr txBox="1"/>
            <p:nvPr/>
          </p:nvSpPr>
          <p:spPr>
            <a:xfrm>
              <a:off x="2750847" y="6820603"/>
              <a:ext cx="1062318" cy="43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CV7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59B7CA-718A-4F24-921A-ED6E0E37145C}"/>
              </a:ext>
            </a:extLst>
          </p:cNvPr>
          <p:cNvGrpSpPr/>
          <p:nvPr/>
        </p:nvGrpSpPr>
        <p:grpSpPr>
          <a:xfrm>
            <a:off x="70864" y="3559562"/>
            <a:ext cx="3280153" cy="2473778"/>
            <a:chOff x="4896956" y="5219313"/>
            <a:chExt cx="3821934" cy="32860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55B882-79CF-423C-80F6-9203C30FA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20414" y="5695855"/>
              <a:ext cx="2837156" cy="18840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9A919B-37E3-4E50-9837-79AAC83B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58274" y="5695855"/>
              <a:ext cx="2837158" cy="1884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6C5FA3-5263-4567-83B2-1CF933E9D867}"/>
                </a:ext>
              </a:extLst>
            </p:cNvPr>
            <p:cNvSpPr txBox="1"/>
            <p:nvPr/>
          </p:nvSpPr>
          <p:spPr>
            <a:xfrm>
              <a:off x="7396023" y="8094326"/>
              <a:ext cx="1062317" cy="41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CV14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0E513-BDD1-4BE0-BDF9-7D61D5D582FF}"/>
                </a:ext>
              </a:extLst>
            </p:cNvPr>
            <p:cNvSpPr txBox="1"/>
            <p:nvPr/>
          </p:nvSpPr>
          <p:spPr>
            <a:xfrm>
              <a:off x="5472645" y="8049330"/>
              <a:ext cx="1062317" cy="41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CV13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0240B1-3E20-49C2-9459-4B2202865FD5}"/>
              </a:ext>
            </a:extLst>
          </p:cNvPr>
          <p:cNvGrpSpPr/>
          <p:nvPr/>
        </p:nvGrpSpPr>
        <p:grpSpPr>
          <a:xfrm>
            <a:off x="97752" y="1025989"/>
            <a:ext cx="3263680" cy="2335927"/>
            <a:chOff x="254868" y="237738"/>
            <a:chExt cx="3811711" cy="32703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1C1EC-D4C2-47FF-A73C-B227383CA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05963" y="714280"/>
              <a:ext cx="2837158" cy="18840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E6B931-CE80-4A14-AE53-EA712B32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21673" y="714279"/>
              <a:ext cx="2837156" cy="18840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EF3614-8496-4CED-9019-89A31768CF8F}"/>
                </a:ext>
              </a:extLst>
            </p:cNvPr>
            <p:cNvSpPr txBox="1"/>
            <p:nvPr/>
          </p:nvSpPr>
          <p:spPr>
            <a:xfrm>
              <a:off x="822701" y="3074894"/>
              <a:ext cx="1062318" cy="433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CV12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616A08-EAC6-4006-9DCE-85C7611B859D}"/>
                </a:ext>
              </a:extLst>
            </p:cNvPr>
            <p:cNvSpPr txBox="1"/>
            <p:nvPr/>
          </p:nvSpPr>
          <p:spPr>
            <a:xfrm>
              <a:off x="2740383" y="3074894"/>
              <a:ext cx="1062318" cy="433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CV12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90246B9-1CF7-4BA7-8216-341E32FDCD7B}"/>
              </a:ext>
            </a:extLst>
          </p:cNvPr>
          <p:cNvSpPr txBox="1"/>
          <p:nvPr/>
        </p:nvSpPr>
        <p:spPr>
          <a:xfrm>
            <a:off x="5086468" y="239302"/>
            <a:ext cx="1108184" cy="337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Suppl</a:t>
            </a:r>
            <a:r>
              <a:rPr lang="en-GB" dirty="0"/>
              <a:t> Fig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1E33F2-C6BF-46C9-9FD6-7781900E2640}"/>
              </a:ext>
            </a:extLst>
          </p:cNvPr>
          <p:cNvSpPr txBox="1"/>
          <p:nvPr/>
        </p:nvSpPr>
        <p:spPr>
          <a:xfrm>
            <a:off x="70864" y="6346128"/>
            <a:ext cx="682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Supplementary Figure 3. Wheat cultivar testing of </a:t>
            </a:r>
            <a:r>
              <a:rPr lang="en-GB" sz="1200" b="1" dirty="0" err="1"/>
              <a:t>FoMV</a:t>
            </a:r>
            <a:r>
              <a:rPr lang="en-GB" sz="1200" b="1" dirty="0"/>
              <a:t> driven GFP expression. </a:t>
            </a:r>
            <a:r>
              <a:rPr lang="en-GB" sz="1200" dirty="0"/>
              <a:t>Five different wheat</a:t>
            </a:r>
          </a:p>
          <a:p>
            <a:r>
              <a:rPr lang="en-GB" sz="1200" dirty="0"/>
              <a:t>Cultivars were inoculated with sap containing the </a:t>
            </a:r>
            <a:r>
              <a:rPr lang="en-GB" sz="1200" dirty="0" err="1"/>
              <a:t>FoMV</a:t>
            </a:r>
            <a:r>
              <a:rPr lang="en-GB" sz="1200" dirty="0"/>
              <a:t> construct expressing </a:t>
            </a:r>
            <a:r>
              <a:rPr lang="en-GB" sz="1200" dirty="0" err="1"/>
              <a:t>eGFP</a:t>
            </a:r>
            <a:r>
              <a:rPr lang="en-GB" sz="1200" dirty="0"/>
              <a:t>. Plants were </a:t>
            </a:r>
          </a:p>
          <a:p>
            <a:r>
              <a:rPr lang="en-GB" sz="1200" dirty="0"/>
              <a:t>photographed and imaged for leaf fluorescence at 14dpi. Red areas indicate chlorophyll fluorescence and</a:t>
            </a:r>
          </a:p>
          <a:p>
            <a:r>
              <a:rPr lang="en-GB" sz="1200" dirty="0"/>
              <a:t>green indicate GFP expression. The analysis demonstrated that all tested cultivars were equally </a:t>
            </a:r>
          </a:p>
          <a:p>
            <a:r>
              <a:rPr lang="en-GB" sz="1200" dirty="0"/>
              <a:t>susceptible to the </a:t>
            </a:r>
            <a:r>
              <a:rPr lang="en-GB" sz="1200" dirty="0" err="1"/>
              <a:t>FoMV</a:t>
            </a:r>
            <a:r>
              <a:rPr lang="en-GB" sz="1200" dirty="0"/>
              <a:t> viral expression vector.</a:t>
            </a:r>
          </a:p>
        </p:txBody>
      </p:sp>
    </p:spTree>
    <p:extLst>
      <p:ext uri="{BB962C8B-B14F-4D97-AF65-F5344CB8AC3E}">
        <p14:creationId xmlns:p14="http://schemas.microsoft.com/office/powerpoint/2010/main" val="404689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1F58544C-A38F-51A0-9372-F9662591704E}"/>
                  </a:ext>
                </a:extLst>
              </p:cNvPr>
              <p:cNvGraphicFramePr/>
              <p:nvPr/>
            </p:nvGraphicFramePr>
            <p:xfrm>
              <a:off x="327660" y="739140"/>
              <a:ext cx="118872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1F58544C-A38F-51A0-9372-F966259170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60" y="739140"/>
                <a:ext cx="118872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A0DDB4E8-B2B9-A823-C083-76B2F81A8EB4}"/>
                  </a:ext>
                </a:extLst>
              </p:cNvPr>
              <p:cNvGraphicFramePr/>
              <p:nvPr/>
            </p:nvGraphicFramePr>
            <p:xfrm>
              <a:off x="1577340" y="739140"/>
              <a:ext cx="124968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A0DDB4E8-B2B9-A823-C083-76B2F81A8E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7340" y="739140"/>
                <a:ext cx="124968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20A8B941-BE1B-A9CD-593E-0BDBC396E2BA}"/>
                  </a:ext>
                </a:extLst>
              </p:cNvPr>
              <p:cNvGraphicFramePr/>
              <p:nvPr/>
            </p:nvGraphicFramePr>
            <p:xfrm>
              <a:off x="2827020" y="739140"/>
              <a:ext cx="123444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20A8B941-BE1B-A9CD-593E-0BDBC396E2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7020" y="739140"/>
                <a:ext cx="123444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481CAAA6-2945-372A-A19F-81A5376CC7E6}"/>
                  </a:ext>
                </a:extLst>
              </p:cNvPr>
              <p:cNvGraphicFramePr/>
              <p:nvPr/>
            </p:nvGraphicFramePr>
            <p:xfrm>
              <a:off x="3977640" y="739140"/>
              <a:ext cx="118872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481CAAA6-2945-372A-A19F-81A5376CC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7640" y="739140"/>
                <a:ext cx="118872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ACF1B2B6-3A13-98B6-C893-DC3EEE0D35C2}"/>
                  </a:ext>
                </a:extLst>
              </p:cNvPr>
              <p:cNvGraphicFramePr/>
              <p:nvPr/>
            </p:nvGraphicFramePr>
            <p:xfrm>
              <a:off x="5166360" y="739140"/>
              <a:ext cx="128778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ACF1B2B6-3A13-98B6-C893-DC3EEE0D3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6360" y="739140"/>
                <a:ext cx="1287780" cy="2743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4C0DE36-F2A7-AF64-366C-002733EAFBFB}"/>
              </a:ext>
            </a:extLst>
          </p:cNvPr>
          <p:cNvSpPr txBox="1"/>
          <p:nvPr/>
        </p:nvSpPr>
        <p:spPr>
          <a:xfrm rot="16200000">
            <a:off x="-699821" y="1972240"/>
            <a:ext cx="1854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 +M </a:t>
            </a:r>
            <a:r>
              <a:rPr lang="en-GB" sz="1200" dirty="0" err="1"/>
              <a:t>snps</a:t>
            </a:r>
            <a:r>
              <a:rPr lang="en-GB" sz="1200" dirty="0"/>
              <a:t> / protein 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02D26-F3F3-3897-A0E9-20E23CA1C71F}"/>
              </a:ext>
            </a:extLst>
          </p:cNvPr>
          <p:cNvSpPr txBox="1"/>
          <p:nvPr/>
        </p:nvSpPr>
        <p:spPr>
          <a:xfrm rot="18597908">
            <a:off x="177701" y="3658695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1</a:t>
            </a:r>
          </a:p>
          <a:p>
            <a:pPr algn="r"/>
            <a:r>
              <a:rPr lang="en-GB" sz="1000" dirty="0"/>
              <a:t>ZtritIPO323_04g12575</a:t>
            </a:r>
          </a:p>
          <a:p>
            <a:pPr algn="r"/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534CD-D9A9-8152-CAE6-189CF04D65AD}"/>
              </a:ext>
            </a:extLst>
          </p:cNvPr>
          <p:cNvSpPr txBox="1"/>
          <p:nvPr/>
        </p:nvSpPr>
        <p:spPr>
          <a:xfrm rot="18597908">
            <a:off x="1411592" y="3658697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2</a:t>
            </a:r>
          </a:p>
          <a:p>
            <a:pPr algn="r"/>
            <a:r>
              <a:rPr lang="en-GB" sz="1000" dirty="0"/>
              <a:t>ZtritIPO323_04g12576</a:t>
            </a:r>
          </a:p>
          <a:p>
            <a:pPr algn="r"/>
            <a:endParaRPr lang="en-GB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7CE87-9E8E-913B-23AE-70C26E4DDBAB}"/>
              </a:ext>
            </a:extLst>
          </p:cNvPr>
          <p:cNvSpPr txBox="1"/>
          <p:nvPr/>
        </p:nvSpPr>
        <p:spPr>
          <a:xfrm rot="18597908">
            <a:off x="2645489" y="3649859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3</a:t>
            </a:r>
          </a:p>
          <a:p>
            <a:pPr algn="r"/>
            <a:r>
              <a:rPr lang="en-GB" sz="1000" dirty="0"/>
              <a:t>ZtritIPO323_04g12577</a:t>
            </a:r>
          </a:p>
          <a:p>
            <a:pPr algn="r"/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3A662-A775-BF12-755A-1972F8E4B582}"/>
              </a:ext>
            </a:extLst>
          </p:cNvPr>
          <p:cNvSpPr txBox="1"/>
          <p:nvPr/>
        </p:nvSpPr>
        <p:spPr>
          <a:xfrm rot="18597908">
            <a:off x="3763259" y="3654277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4</a:t>
            </a:r>
          </a:p>
          <a:p>
            <a:pPr algn="r"/>
            <a:r>
              <a:rPr lang="en-GB" sz="1000" dirty="0"/>
              <a:t>ZtritIPO323_04g12578</a:t>
            </a:r>
          </a:p>
          <a:p>
            <a:pPr algn="r"/>
            <a:endParaRPr lang="en-GB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CC66B-365C-2ED3-43C9-557EE2C29937}"/>
              </a:ext>
            </a:extLst>
          </p:cNvPr>
          <p:cNvSpPr txBox="1"/>
          <p:nvPr/>
        </p:nvSpPr>
        <p:spPr>
          <a:xfrm rot="18597908">
            <a:off x="5006149" y="3658695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5</a:t>
            </a:r>
          </a:p>
          <a:p>
            <a:pPr algn="r"/>
            <a:r>
              <a:rPr lang="en-GB" sz="1000" dirty="0"/>
              <a:t>ZtritIPO323_04g12579</a:t>
            </a:r>
          </a:p>
          <a:p>
            <a:pPr algn="r"/>
            <a:endParaRPr lang="en-GB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8B6AC-CA80-FE07-50A2-F677BEA21625}"/>
              </a:ext>
            </a:extLst>
          </p:cNvPr>
          <p:cNvSpPr txBox="1"/>
          <p:nvPr/>
        </p:nvSpPr>
        <p:spPr>
          <a:xfrm>
            <a:off x="365760" y="4907280"/>
            <a:ext cx="614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Supplementary Figure 4. The distribution of data points relating to the combined High (H) and </a:t>
            </a:r>
          </a:p>
          <a:p>
            <a:r>
              <a:rPr lang="en-GB" sz="1200" dirty="0"/>
              <a:t>Moderate (M) </a:t>
            </a:r>
            <a:r>
              <a:rPr lang="en-GB" sz="1200" dirty="0" err="1"/>
              <a:t>snp</a:t>
            </a:r>
            <a:r>
              <a:rPr lang="en-GB" sz="1200" dirty="0"/>
              <a:t> mutations detected across 17 </a:t>
            </a:r>
            <a:r>
              <a:rPr lang="en-GB" sz="1200" i="1" dirty="0"/>
              <a:t>Z. </a:t>
            </a:r>
            <a:r>
              <a:rPr lang="en-GB" sz="1200" i="1" dirty="0" err="1"/>
              <a:t>tritici</a:t>
            </a:r>
            <a:r>
              <a:rPr lang="en-GB" sz="1200" i="1" dirty="0"/>
              <a:t> </a:t>
            </a:r>
            <a:r>
              <a:rPr lang="en-GB" sz="1200" dirty="0"/>
              <a:t>strains relative to IPO323. The data is</a:t>
            </a:r>
          </a:p>
          <a:p>
            <a:r>
              <a:rPr lang="en-GB" sz="1200" dirty="0"/>
              <a:t>shown relative to each protein sequence length.</a:t>
            </a:r>
          </a:p>
        </p:txBody>
      </p:sp>
    </p:spTree>
    <p:extLst>
      <p:ext uri="{BB962C8B-B14F-4D97-AF65-F5344CB8AC3E}">
        <p14:creationId xmlns:p14="http://schemas.microsoft.com/office/powerpoint/2010/main" val="241463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3D6E1-4C0C-D54D-F92C-4296D610F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04" y="855476"/>
            <a:ext cx="1132503" cy="2749534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7F8BB-7282-5A8D-7571-A89B5952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90" y="855476"/>
            <a:ext cx="1106646" cy="2743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6A43B7-EB47-5D91-DA58-3D132EABF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58" y="855476"/>
            <a:ext cx="1148016" cy="274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81CE3-E160-BA27-46AB-F3AF51C86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422" y="855476"/>
            <a:ext cx="1194822" cy="2749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B2256-C6CA-372E-BE9A-B7F1BD264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327" y="855476"/>
            <a:ext cx="1148016" cy="2743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0B398-9B23-121B-89DC-60A3DF47C01B}"/>
              </a:ext>
            </a:extLst>
          </p:cNvPr>
          <p:cNvSpPr txBox="1"/>
          <p:nvPr/>
        </p:nvSpPr>
        <p:spPr>
          <a:xfrm rot="16200000">
            <a:off x="296069" y="2008781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FPKM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529C9-0682-C15F-74E3-A8D622FB6626}"/>
              </a:ext>
            </a:extLst>
          </p:cNvPr>
          <p:cNvSpPr txBox="1"/>
          <p:nvPr/>
        </p:nvSpPr>
        <p:spPr>
          <a:xfrm rot="18597908">
            <a:off x="452022" y="3957321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1</a:t>
            </a:r>
          </a:p>
          <a:p>
            <a:pPr algn="r"/>
            <a:r>
              <a:rPr lang="en-GB" sz="1000" dirty="0"/>
              <a:t>ZtritIPO323_04g12575</a:t>
            </a:r>
          </a:p>
          <a:p>
            <a:pPr algn="r"/>
            <a:endParaRPr lang="en-GB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B7A15-D799-A028-3C95-22C9B94C60D1}"/>
              </a:ext>
            </a:extLst>
          </p:cNvPr>
          <p:cNvSpPr txBox="1"/>
          <p:nvPr/>
        </p:nvSpPr>
        <p:spPr>
          <a:xfrm rot="18597908">
            <a:off x="1510653" y="3957323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2</a:t>
            </a:r>
          </a:p>
          <a:p>
            <a:pPr algn="r"/>
            <a:r>
              <a:rPr lang="en-GB" sz="1000" dirty="0"/>
              <a:t>ZtritIPO323_04g12576</a:t>
            </a:r>
          </a:p>
          <a:p>
            <a:pPr algn="r"/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61F74-5575-EE3C-4DD4-A4468BC40437}"/>
              </a:ext>
            </a:extLst>
          </p:cNvPr>
          <p:cNvSpPr txBox="1"/>
          <p:nvPr/>
        </p:nvSpPr>
        <p:spPr>
          <a:xfrm rot="18597908">
            <a:off x="2622630" y="3948485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3</a:t>
            </a:r>
          </a:p>
          <a:p>
            <a:pPr algn="r"/>
            <a:r>
              <a:rPr lang="en-GB" sz="1000" dirty="0"/>
              <a:t>ZtritIPO323_04g12577</a:t>
            </a:r>
          </a:p>
          <a:p>
            <a:pPr algn="r"/>
            <a:endParaRPr lang="en-GB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600A2-0CDF-F411-8BEA-09CFE7D9148B}"/>
              </a:ext>
            </a:extLst>
          </p:cNvPr>
          <p:cNvSpPr txBox="1"/>
          <p:nvPr/>
        </p:nvSpPr>
        <p:spPr>
          <a:xfrm rot="18597908">
            <a:off x="3854700" y="3952903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4</a:t>
            </a:r>
          </a:p>
          <a:p>
            <a:pPr algn="r"/>
            <a:r>
              <a:rPr lang="en-GB" sz="1000" dirty="0"/>
              <a:t>ZtritIPO323_04g12578</a:t>
            </a:r>
          </a:p>
          <a:p>
            <a:pPr algn="r"/>
            <a:endParaRPr lang="en-GB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F0DC6-E292-C3AD-75BE-EE9031EE0B73}"/>
              </a:ext>
            </a:extLst>
          </p:cNvPr>
          <p:cNvSpPr txBox="1"/>
          <p:nvPr/>
        </p:nvSpPr>
        <p:spPr>
          <a:xfrm rot="18597908">
            <a:off x="4884230" y="3957321"/>
            <a:ext cx="1369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/>
              <a:t>Gene 5</a:t>
            </a:r>
          </a:p>
          <a:p>
            <a:pPr algn="r"/>
            <a:r>
              <a:rPr lang="en-GB" sz="1000" dirty="0"/>
              <a:t>ZtritIPO323_04g12579</a:t>
            </a:r>
          </a:p>
          <a:p>
            <a:pPr algn="r"/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54EC3-448A-C493-878B-4E1E33F7689E}"/>
              </a:ext>
            </a:extLst>
          </p:cNvPr>
          <p:cNvSpPr txBox="1"/>
          <p:nvPr/>
        </p:nvSpPr>
        <p:spPr>
          <a:xfrm>
            <a:off x="307244" y="5088079"/>
            <a:ext cx="636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Supplementary Figure 5. The distribution of gene expression data for genes 1-5 affected by</a:t>
            </a:r>
          </a:p>
          <a:p>
            <a:r>
              <a:rPr lang="en-GB" sz="1200" b="1" dirty="0"/>
              <a:t>T-DNA deletion in non-pathogenic isolate 23-21. </a:t>
            </a:r>
            <a:r>
              <a:rPr lang="en-GB" sz="1200" dirty="0"/>
              <a:t>Each graph presents the range of FPKM gene </a:t>
            </a:r>
          </a:p>
          <a:p>
            <a:r>
              <a:rPr lang="en-GB" sz="1200" dirty="0"/>
              <a:t>expression values for all 12 isolates profiled on triplicate for growth in liquid culture, at 6 and 9 days </a:t>
            </a:r>
          </a:p>
          <a:p>
            <a:r>
              <a:rPr lang="en-GB" sz="1200" dirty="0"/>
              <a:t>post leaf inoculation generating 36 data points / isolate.</a:t>
            </a:r>
          </a:p>
        </p:txBody>
      </p:sp>
    </p:spTree>
    <p:extLst>
      <p:ext uri="{BB962C8B-B14F-4D97-AF65-F5344CB8AC3E}">
        <p14:creationId xmlns:p14="http://schemas.microsoft.com/office/powerpoint/2010/main" val="397154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D9A30EF-BD85-0B80-2F7E-6053212CDF5B}"/>
              </a:ext>
            </a:extLst>
          </p:cNvPr>
          <p:cNvGrpSpPr/>
          <p:nvPr/>
        </p:nvGrpSpPr>
        <p:grpSpPr>
          <a:xfrm>
            <a:off x="825367" y="1468120"/>
            <a:ext cx="5555114" cy="2776880"/>
            <a:chOff x="-470034" y="2688191"/>
            <a:chExt cx="6814955" cy="34262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C00A45-A9B8-599C-3780-FD6B588E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70034" y="2719688"/>
              <a:ext cx="992930" cy="334089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BF3B7E-59C4-C6E4-F3B2-3B6D042A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632" y="2710544"/>
              <a:ext cx="963869" cy="33591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3BEC18-2009-40E5-E79A-99A1349DB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5342" y="2705464"/>
              <a:ext cx="978400" cy="33774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DAA5DE-2CA1-B46C-AFF5-4B4AB8A1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6998" y="2705464"/>
              <a:ext cx="973556" cy="33957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0888B2-86BE-7612-9411-93046CBAE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2115" y="2695304"/>
              <a:ext cx="988087" cy="34140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C602DF-C173-3BDB-C739-01E052A6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9220" y="2693271"/>
              <a:ext cx="988087" cy="3407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516AFA-DE5B-AF30-E836-4BFAED62C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7147" y="2688191"/>
              <a:ext cx="997774" cy="342624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31BAF-DD31-2D9A-FC5D-722B2954A1B1}"/>
              </a:ext>
            </a:extLst>
          </p:cNvPr>
          <p:cNvSpPr txBox="1"/>
          <p:nvPr/>
        </p:nvSpPr>
        <p:spPr>
          <a:xfrm rot="16200000">
            <a:off x="204659" y="2708999"/>
            <a:ext cx="933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% leaf areas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343196-9812-4D17-35E6-CE0EEA312BE3}"/>
              </a:ext>
            </a:extLst>
          </p:cNvPr>
          <p:cNvSpPr/>
          <p:nvPr/>
        </p:nvSpPr>
        <p:spPr>
          <a:xfrm>
            <a:off x="1473200" y="1219200"/>
            <a:ext cx="141761" cy="142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3979A-BBBC-DE1A-4279-DEE5FC4C9867}"/>
              </a:ext>
            </a:extLst>
          </p:cNvPr>
          <p:cNvSpPr/>
          <p:nvPr/>
        </p:nvSpPr>
        <p:spPr>
          <a:xfrm>
            <a:off x="3115961" y="1234162"/>
            <a:ext cx="141761" cy="142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4AB0F7-F4EB-F8FF-65B6-32022B0378AD}"/>
              </a:ext>
            </a:extLst>
          </p:cNvPr>
          <p:cNvSpPr/>
          <p:nvPr/>
        </p:nvSpPr>
        <p:spPr>
          <a:xfrm>
            <a:off x="4611402" y="1229082"/>
            <a:ext cx="141761" cy="14224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FF92B-7835-8F7F-DE9E-1F20D82461DC}"/>
              </a:ext>
            </a:extLst>
          </p:cNvPr>
          <p:cNvSpPr txBox="1"/>
          <p:nvPr/>
        </p:nvSpPr>
        <p:spPr>
          <a:xfrm>
            <a:off x="1604982" y="1146839"/>
            <a:ext cx="3873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Green leaf                             Chlorosis                          Necrosis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C537A-F3CF-751A-17E8-2A1D25D3FB75}"/>
              </a:ext>
            </a:extLst>
          </p:cNvPr>
          <p:cNvSpPr txBox="1"/>
          <p:nvPr/>
        </p:nvSpPr>
        <p:spPr>
          <a:xfrm rot="18716378">
            <a:off x="685646" y="4399280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IPO323 WT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B4FCC-83CA-2946-8AF0-8AF478DA4FD3}"/>
              </a:ext>
            </a:extLst>
          </p:cNvPr>
          <p:cNvSpPr txBox="1"/>
          <p:nvPr/>
        </p:nvSpPr>
        <p:spPr>
          <a:xfrm rot="18716378">
            <a:off x="1777539" y="4306558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C21-37F8-CEBD-5A22-B6B8FB3CD2B5}"/>
              </a:ext>
            </a:extLst>
          </p:cNvPr>
          <p:cNvSpPr txBox="1"/>
          <p:nvPr/>
        </p:nvSpPr>
        <p:spPr>
          <a:xfrm rot="18716378">
            <a:off x="5637830" y="4247450"/>
            <a:ext cx="671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  <a:p>
            <a:r>
              <a:rPr lang="en-GB" sz="1100" dirty="0"/>
              <a:t>+ gene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94560-57B7-1A90-B25E-27BA61F51A1F}"/>
              </a:ext>
            </a:extLst>
          </p:cNvPr>
          <p:cNvSpPr txBox="1"/>
          <p:nvPr/>
        </p:nvSpPr>
        <p:spPr>
          <a:xfrm rot="18716378">
            <a:off x="4853940" y="4247449"/>
            <a:ext cx="671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  <a:p>
            <a:r>
              <a:rPr lang="en-GB" sz="1100" dirty="0"/>
              <a:t>+ gene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6CCC87-6DC9-6FA3-94E6-BE53ABD39497}"/>
              </a:ext>
            </a:extLst>
          </p:cNvPr>
          <p:cNvSpPr txBox="1"/>
          <p:nvPr/>
        </p:nvSpPr>
        <p:spPr>
          <a:xfrm rot="18716378">
            <a:off x="2487027" y="4247449"/>
            <a:ext cx="671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  <a:p>
            <a:r>
              <a:rPr lang="en-GB" sz="1100" dirty="0"/>
              <a:t>+ gene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9C4291-FE69-26F5-FBBF-7FAFE89D69DF}"/>
              </a:ext>
            </a:extLst>
          </p:cNvPr>
          <p:cNvSpPr txBox="1"/>
          <p:nvPr/>
        </p:nvSpPr>
        <p:spPr>
          <a:xfrm rot="18716378">
            <a:off x="3269354" y="4247448"/>
            <a:ext cx="671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  <a:p>
            <a:r>
              <a:rPr lang="en-GB" sz="1100" dirty="0"/>
              <a:t>+ gene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8E083-5994-D244-07B4-7998C170A241}"/>
              </a:ext>
            </a:extLst>
          </p:cNvPr>
          <p:cNvSpPr txBox="1"/>
          <p:nvPr/>
        </p:nvSpPr>
        <p:spPr>
          <a:xfrm rot="18716378">
            <a:off x="4071613" y="4247450"/>
            <a:ext cx="6719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23-21</a:t>
            </a:r>
          </a:p>
          <a:p>
            <a:r>
              <a:rPr lang="en-GB" sz="1100" dirty="0"/>
              <a:t>+ gene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1E6C77-92DC-EBF9-892A-C81F40FAD3DB}"/>
              </a:ext>
            </a:extLst>
          </p:cNvPr>
          <p:cNvSpPr txBox="1"/>
          <p:nvPr/>
        </p:nvSpPr>
        <p:spPr>
          <a:xfrm>
            <a:off x="267757" y="5061526"/>
            <a:ext cx="6547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Supplementary Figure 6. The distribution of leaf infection data for WT, 23-21 mutant and gene 1-5</a:t>
            </a:r>
          </a:p>
          <a:p>
            <a:r>
              <a:rPr lang="en-GB" sz="1200" b="1" dirty="0"/>
              <a:t>complementation strains. </a:t>
            </a:r>
            <a:r>
              <a:rPr lang="en-GB" sz="1200" dirty="0"/>
              <a:t>Each graph presents the range of % infection for the three listed categories </a:t>
            </a:r>
          </a:p>
          <a:p>
            <a:r>
              <a:rPr lang="en-GB" sz="1200" dirty="0"/>
              <a:t>based on </a:t>
            </a:r>
            <a:r>
              <a:rPr lang="en-GB" sz="1200" dirty="0" err="1"/>
              <a:t>LemnaQuant</a:t>
            </a:r>
            <a:r>
              <a:rPr lang="en-GB" sz="1200" dirty="0"/>
              <a:t> imaging scores of 6 independent wheat leaves / strain. Data are typical of</a:t>
            </a:r>
          </a:p>
          <a:p>
            <a:r>
              <a:rPr lang="en-GB" sz="1200" dirty="0"/>
              <a:t>at least 3 independent complementation strains assayed for each gene.</a:t>
            </a:r>
          </a:p>
        </p:txBody>
      </p:sp>
    </p:spTree>
    <p:extLst>
      <p:ext uri="{BB962C8B-B14F-4D97-AF65-F5344CB8AC3E}">
        <p14:creationId xmlns:p14="http://schemas.microsoft.com/office/powerpoint/2010/main" val="1071107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542</Words>
  <Application>Microsoft Office PowerPoint</Application>
  <PresentationFormat>On-screen Show (4:3)</PresentationFormat>
  <Paragraphs>84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Rudd</dc:creator>
  <cp:lastModifiedBy>Dan Smith</cp:lastModifiedBy>
  <cp:revision>1</cp:revision>
  <dcterms:created xsi:type="dcterms:W3CDTF">2022-11-03T15:19:14Z</dcterms:created>
  <dcterms:modified xsi:type="dcterms:W3CDTF">2022-11-29T16:27:23Z</dcterms:modified>
</cp:coreProperties>
</file>